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22"/>
  </p:notesMasterIdLst>
  <p:handoutMasterIdLst>
    <p:handoutMasterId r:id="rId23"/>
  </p:handoutMasterIdLst>
  <p:sldIdLst>
    <p:sldId id="306" r:id="rId2"/>
    <p:sldId id="311" r:id="rId3"/>
    <p:sldId id="343" r:id="rId4"/>
    <p:sldId id="363" r:id="rId5"/>
    <p:sldId id="362" r:id="rId6"/>
    <p:sldId id="341" r:id="rId7"/>
    <p:sldId id="344" r:id="rId8"/>
    <p:sldId id="345" r:id="rId9"/>
    <p:sldId id="346" r:id="rId10"/>
    <p:sldId id="347" r:id="rId11"/>
    <p:sldId id="350" r:id="rId12"/>
    <p:sldId id="349" r:id="rId13"/>
    <p:sldId id="354" r:id="rId14"/>
    <p:sldId id="353" r:id="rId15"/>
    <p:sldId id="356" r:id="rId16"/>
    <p:sldId id="355" r:id="rId17"/>
    <p:sldId id="352" r:id="rId18"/>
    <p:sldId id="348" r:id="rId19"/>
    <p:sldId id="351" r:id="rId20"/>
    <p:sldId id="358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34CB51-847A-4FEB-8698-B5A3A7692871}">
          <p14:sldIdLst>
            <p14:sldId id="306"/>
            <p14:sldId id="311"/>
            <p14:sldId id="343"/>
            <p14:sldId id="363"/>
            <p14:sldId id="362"/>
            <p14:sldId id="341"/>
            <p14:sldId id="344"/>
            <p14:sldId id="345"/>
            <p14:sldId id="346"/>
            <p14:sldId id="347"/>
            <p14:sldId id="350"/>
            <p14:sldId id="349"/>
            <p14:sldId id="354"/>
            <p14:sldId id="353"/>
            <p14:sldId id="356"/>
            <p14:sldId id="355"/>
            <p14:sldId id="352"/>
            <p14:sldId id="348"/>
            <p14:sldId id="351"/>
            <p14:sldId id="3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E0D9E7"/>
    <a:srgbClr val="7A5595"/>
    <a:srgbClr val="E4DEEA"/>
    <a:srgbClr val="DCD4E4"/>
    <a:srgbClr val="D9D0E2"/>
    <a:srgbClr val="CFC4DA"/>
    <a:srgbClr val="C9BDD5"/>
    <a:srgbClr val="84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7079" autoAdjust="0"/>
  </p:normalViewPr>
  <p:slideViewPr>
    <p:cSldViewPr>
      <p:cViewPr>
        <p:scale>
          <a:sx n="90" d="100"/>
          <a:sy n="90" d="100"/>
        </p:scale>
        <p:origin x="-1863" y="-2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759186351706044E-2"/>
          <c:y val="2.6167582511069761E-2"/>
          <c:w val="0.92068525809273838"/>
          <c:h val="0.60621237205564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3888888888888889E-3"/>
                  <c:y val="0.25930397640265757"/>
                </c:manualLayout>
              </c:layout>
              <c:spPr/>
              <c:txPr>
                <a:bodyPr rot="-5400000" vert="horz" anchor="ctr" anchorCtr="0"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614648428726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634E-3"/>
                  <c:y val="0.2744300416928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6E-3"/>
                  <c:y val="0.2614648428726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7875177463285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27875177463285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28739524051294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29603870639303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88888888888838E-3"/>
                  <c:y val="0.2917169734529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779E-3"/>
                  <c:y val="0.26362570934270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888888888888889E-3"/>
                  <c:y val="0.2636257093427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88888888888889E-3"/>
                  <c:y val="0.25066051052256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888888888888889E-3"/>
                  <c:y val="0.2614648428726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888888888888889E-3"/>
                  <c:y val="0.25498224346261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1666666666666666E-3"/>
                  <c:y val="0.25282137699259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3888888888888889E-3"/>
                  <c:y val="0.2484994739055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778871391075095E-3"/>
                  <c:y val="0.2420170446424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3888888888888889E-3"/>
                  <c:y val="0.2571431099326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1666666666666666E-3"/>
                  <c:y val="0.2463387775825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7777777777777779E-3"/>
                  <c:y val="0.24849964405254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2.7777777777777779E-3"/>
                  <c:y val="0.22040837994225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3888888888888889E-3"/>
                  <c:y val="0.17286931760177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Белоярский район</c:v>
                </c:pt>
                <c:pt idx="1">
                  <c:v>г.Урай</c:v>
                </c:pt>
                <c:pt idx="2">
                  <c:v>г.Ханты-Мансийск</c:v>
                </c:pt>
                <c:pt idx="3">
                  <c:v>Нижневартовский район</c:v>
                </c:pt>
                <c:pt idx="4">
                  <c:v>Сургутский район</c:v>
                </c:pt>
                <c:pt idx="5">
                  <c:v>Кондинский район</c:v>
                </c:pt>
                <c:pt idx="6">
                  <c:v>г.Покачи</c:v>
                </c:pt>
                <c:pt idx="7">
                  <c:v>Ханты-Мансийский район</c:v>
                </c:pt>
                <c:pt idx="8">
                  <c:v>Нефтеюганский район</c:v>
                </c:pt>
                <c:pt idx="9">
                  <c:v>г.Нижневартовск</c:v>
                </c:pt>
                <c:pt idx="10">
                  <c:v>Октябрьский район</c:v>
                </c:pt>
                <c:pt idx="11">
                  <c:v>г.Югорск</c:v>
                </c:pt>
                <c:pt idx="12">
                  <c:v>г.Когалым</c:v>
                </c:pt>
                <c:pt idx="13">
                  <c:v>г.Нягань</c:v>
                </c:pt>
                <c:pt idx="14">
                  <c:v>г.Лангепас</c:v>
                </c:pt>
                <c:pt idx="15">
                  <c:v>г.Сургут</c:v>
                </c:pt>
                <c:pt idx="16">
                  <c:v>Березовский район</c:v>
                </c:pt>
                <c:pt idx="17">
                  <c:v>г.Радужный</c:v>
                </c:pt>
                <c:pt idx="18">
                  <c:v>г.Мегион</c:v>
                </c:pt>
                <c:pt idx="19">
                  <c:v>г.Пыть-Ях</c:v>
                </c:pt>
                <c:pt idx="20">
                  <c:v>Советский район</c:v>
                </c:pt>
                <c:pt idx="21">
                  <c:v>г.Нефтеюганск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0.75370000000000004</c:v>
                </c:pt>
                <c:pt idx="1">
                  <c:v>0.7228</c:v>
                </c:pt>
                <c:pt idx="2">
                  <c:v>0.72260000000000002</c:v>
                </c:pt>
                <c:pt idx="3">
                  <c:v>0.71599999999999997</c:v>
                </c:pt>
                <c:pt idx="4">
                  <c:v>0.71189999999999998</c:v>
                </c:pt>
                <c:pt idx="5">
                  <c:v>0.69550000000000001</c:v>
                </c:pt>
                <c:pt idx="6">
                  <c:v>0.68879999999999997</c:v>
                </c:pt>
                <c:pt idx="7">
                  <c:v>0.68330000000000002</c:v>
                </c:pt>
                <c:pt idx="8">
                  <c:v>0.67969999999999997</c:v>
                </c:pt>
                <c:pt idx="9">
                  <c:v>0.63949999999999996</c:v>
                </c:pt>
                <c:pt idx="10">
                  <c:v>0.6391</c:v>
                </c:pt>
                <c:pt idx="11">
                  <c:v>0.62060000000000004</c:v>
                </c:pt>
                <c:pt idx="12">
                  <c:v>0.61770000000000003</c:v>
                </c:pt>
                <c:pt idx="13">
                  <c:v>0.61080000000000001</c:v>
                </c:pt>
                <c:pt idx="14">
                  <c:v>0.59899999999999998</c:v>
                </c:pt>
                <c:pt idx="15">
                  <c:v>0.5837</c:v>
                </c:pt>
                <c:pt idx="16">
                  <c:v>0.58099999999999996</c:v>
                </c:pt>
                <c:pt idx="17">
                  <c:v>0.57879999999999998</c:v>
                </c:pt>
                <c:pt idx="18">
                  <c:v>0.57399999999999995</c:v>
                </c:pt>
                <c:pt idx="19">
                  <c:v>0.5655</c:v>
                </c:pt>
                <c:pt idx="20">
                  <c:v>0.50690000000000002</c:v>
                </c:pt>
                <c:pt idx="21">
                  <c:v>0.42449999999999999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shape val="box"/>
        <c:axId val="112721920"/>
        <c:axId val="112723456"/>
        <c:axId val="0"/>
      </c:bar3DChart>
      <c:catAx>
        <c:axId val="112721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  <a:effectLst>
            <a:outerShdw dir="11580000" sx="1000" sy="1000" algn="ctr" rotWithShape="0">
              <a:srgbClr val="000000"/>
            </a:outerShdw>
          </a:effectLst>
        </c:spPr>
        <c:txPr>
          <a:bodyPr rot="-5400000" vert="horz" anchor="t" anchorCtr="0"/>
          <a:lstStyle/>
          <a:p>
            <a:pPr>
              <a:defRPr sz="1400">
                <a:solidFill>
                  <a:schemeClr val="tx1"/>
                </a:solidFill>
                <a:effectLst/>
              </a:defRPr>
            </a:pPr>
            <a:endParaRPr lang="ru-RU"/>
          </a:p>
        </c:txPr>
        <c:crossAx val="112723456"/>
        <c:crosses val="autoZero"/>
        <c:auto val="0"/>
        <c:lblAlgn val="ctr"/>
        <c:lblOffset val="150"/>
        <c:tickMarkSkip val="1"/>
        <c:noMultiLvlLbl val="0"/>
      </c:catAx>
      <c:valAx>
        <c:axId val="11272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72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Общий рейтинг г. Покачи </a:t>
            </a:r>
            <a:r>
              <a:rPr lang="ru-RU" sz="1600" b="0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результатам комплексной оценки эффективности среди </a:t>
            </a:r>
          </a:p>
          <a:p>
            <a:pPr algn="ctr" rtl="0">
              <a:defRPr lang="ru-RU" sz="16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городских округов ХМАО</a:t>
            </a:r>
          </a:p>
          <a:p>
            <a:pPr algn="ctr" rtl="0">
              <a:defRPr lang="ru-RU" sz="16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b="0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период 2016-2021 гг.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740609280961114E-2"/>
          <c:y val="0.35506679009856851"/>
          <c:w val="0.8525187814380778"/>
          <c:h val="0.5729157207964288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8655528574426475E-2"/>
                  <c:y val="3.3228997100161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место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097708720195109E-3"/>
                  <c:y val="-2.3004690300111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место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481942923449422E-2"/>
                  <c:y val="2.3004690300111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место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85354890021039E-2"/>
                  <c:y val="-3.5785073800173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место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083405194837261E-2"/>
                  <c:y val="3.5785073800173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место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-10</c:v>
                </c:pt>
                <c:pt idx="1">
                  <c:v>-3</c:v>
                </c:pt>
                <c:pt idx="2">
                  <c:v>-6</c:v>
                </c:pt>
                <c:pt idx="3">
                  <c:v>-3</c:v>
                </c:pt>
                <c:pt idx="4">
                  <c:v>-3</c:v>
                </c:pt>
              </c:numCache>
            </c:numRef>
          </c:y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12773760"/>
        <c:axId val="115022464"/>
      </c:scatterChart>
      <c:valAx>
        <c:axId val="112773760"/>
        <c:scaling>
          <c:orientation val="minMax"/>
          <c:max val="2021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crossAx val="115022464"/>
        <c:crosses val="autoZero"/>
        <c:crossBetween val="midCat"/>
      </c:valAx>
      <c:valAx>
        <c:axId val="115022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7737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1330E-DE96-4C43-84AA-FDA99405BB24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6721F3-7469-4E18-816D-5A1EAFA2057B}">
      <dgm:prSet phldrT="[Текст]" custT="1"/>
      <dgm:spPr>
        <a:xfrm>
          <a:off x="1000108" y="4500592"/>
          <a:ext cx="6425031" cy="781264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 определяется в динамике 22 муниципальных образований автономного округа -Югры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5DE66EA-345C-4A7A-BBEA-0C047CABD9ED}" type="parTrans" cxnId="{14DEE27E-5222-4B81-9FD1-86F5035A1A10}">
      <dgm:prSet/>
      <dgm:spPr/>
      <dgm:t>
        <a:bodyPr/>
        <a:lstStyle/>
        <a:p>
          <a:endParaRPr lang="ru-RU"/>
        </a:p>
      </dgm:t>
    </dgm:pt>
    <dgm:pt modelId="{C07C5363-D9E6-4B09-A94E-7702B2FA5EDB}" type="sibTrans" cxnId="{14DEE27E-5222-4B81-9FD1-86F5035A1A10}">
      <dgm:prSet/>
      <dgm:spPr/>
      <dgm:t>
        <a:bodyPr/>
        <a:lstStyle/>
        <a:p>
          <a:endParaRPr lang="ru-RU"/>
        </a:p>
      </dgm:t>
    </dgm:pt>
    <dgm:pt modelId="{9A4574A1-3B41-4A0F-A2D0-23AC1F404E68}">
      <dgm:prSet phldrT="[Текст]" custT="1"/>
      <dgm:spPr>
        <a:xfrm>
          <a:off x="1142972" y="1428757"/>
          <a:ext cx="2125764" cy="1353406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 с учетом удельного веса 60 % - для достигнутой динамики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E45B410-642C-4CC3-B5FF-5FF6A4548AAE}" type="parTrans" cxnId="{712DE518-258D-4D47-A797-882A8874C501}">
      <dgm:prSet/>
      <dgm:spPr/>
      <dgm:t>
        <a:bodyPr/>
        <a:lstStyle/>
        <a:p>
          <a:endParaRPr lang="ru-RU"/>
        </a:p>
      </dgm:t>
    </dgm:pt>
    <dgm:pt modelId="{656521D9-EDE7-4794-BB22-95E66B6AF892}" type="sibTrans" cxnId="{712DE518-258D-4D47-A797-882A8874C501}">
      <dgm:prSet/>
      <dgm:spPr/>
      <dgm:t>
        <a:bodyPr/>
        <a:lstStyle/>
        <a:p>
          <a:endParaRPr lang="ru-RU"/>
        </a:p>
      </dgm:t>
    </dgm:pt>
    <dgm:pt modelId="{BA825AA8-B77D-44EB-81C2-4EE59C869B55}">
      <dgm:prSet phldrT="[Текст]" custT="1"/>
      <dgm:spPr>
        <a:xfrm>
          <a:off x="5000633" y="1428767"/>
          <a:ext cx="1963016" cy="1386296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с учетом удельного веса 40 % -для достигнутого объема при 3-ех летней динамике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E6DE7-4207-4E35-A6E0-6C8C8E0599A0}" type="sibTrans" cxnId="{B7AC555A-435B-4AD7-9D39-6629EDB2CE13}">
      <dgm:prSet/>
      <dgm:spPr/>
      <dgm:t>
        <a:bodyPr/>
        <a:lstStyle/>
        <a:p>
          <a:endParaRPr lang="ru-RU"/>
        </a:p>
      </dgm:t>
    </dgm:pt>
    <dgm:pt modelId="{7A9819C8-ED0B-4367-8861-2DECE8A32F5F}" type="parTrans" cxnId="{B7AC555A-435B-4AD7-9D39-6629EDB2CE13}">
      <dgm:prSet/>
      <dgm:spPr/>
      <dgm:t>
        <a:bodyPr/>
        <a:lstStyle/>
        <a:p>
          <a:endParaRPr lang="ru-RU"/>
        </a:p>
      </dgm:t>
    </dgm:pt>
    <dgm:pt modelId="{A92FF2EA-7CCF-4B29-9FF7-1A15ABD9160B}">
      <dgm:prSet phldrT="[Текст]" custT="1"/>
      <dgm:spPr>
        <a:xfrm>
          <a:off x="1285861" y="3357591"/>
          <a:ext cx="5626759" cy="51241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9C885D8-9C72-4C9B-84B6-80C074E79DE7}" type="sibTrans" cxnId="{A9405D4D-AB03-44D4-97CE-533CBDAD5601}">
      <dgm:prSet/>
      <dgm:spPr/>
      <dgm:t>
        <a:bodyPr/>
        <a:lstStyle/>
        <a:p>
          <a:endParaRPr lang="ru-RU"/>
        </a:p>
      </dgm:t>
    </dgm:pt>
    <dgm:pt modelId="{C766B217-8921-462C-98D2-443A62E907E9}" type="parTrans" cxnId="{A9405D4D-AB03-44D4-97CE-533CBDAD5601}">
      <dgm:prSet/>
      <dgm:spPr/>
      <dgm:t>
        <a:bodyPr/>
        <a:lstStyle/>
        <a:p>
          <a:endParaRPr lang="ru-RU"/>
        </a:p>
      </dgm:t>
    </dgm:pt>
    <dgm:pt modelId="{7A67F326-2985-4653-8CB6-9F91A8E7867B}" type="pres">
      <dgm:prSet presAssocID="{F631330E-DE96-4C43-84AA-FDA99405BB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1AD4-8A47-47AC-9B6A-3D5E63E8A5ED}" type="pres">
      <dgm:prSet presAssocID="{F96721F3-7469-4E18-816D-5A1EAFA2057B}" presName="node" presStyleLbl="node1" presStyleIdx="0" presStyleCnt="4" custScaleX="260439" custScaleY="52781" custLinFactY="100000" custLinFactNeighborX="-7328" custLinFactNeighborY="14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1C52-E618-43B6-BE29-B485887C17CB}" type="pres">
      <dgm:prSet presAssocID="{C07C5363-D9E6-4B09-A94E-7702B2FA5EDB}" presName="sibTrans" presStyleCnt="0"/>
      <dgm:spPr/>
    </dgm:pt>
    <dgm:pt modelId="{4A13E4A5-C930-411C-92DC-ED9CC24A4C51}" type="pres">
      <dgm:prSet presAssocID="{9A4574A1-3B41-4A0F-A2D0-23AC1F404E68}" presName="node" presStyleLbl="node1" presStyleIdx="1" presStyleCnt="4" custScaleX="90782" custScaleY="146834" custLinFactNeighborX="-86166" custLinFactNeighborY="-6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D77E-3ED8-4AE4-9A7C-843527D6AD63}" type="pres">
      <dgm:prSet presAssocID="{656521D9-EDE7-4794-BB22-95E66B6AF892}" presName="sibTrans" presStyleCnt="0"/>
      <dgm:spPr/>
    </dgm:pt>
    <dgm:pt modelId="{556AF342-1E65-4388-A75A-3B0B32C5A67C}" type="pres">
      <dgm:prSet presAssocID="{A92FF2EA-7CCF-4B29-9FF7-1A15ABD9160B}" presName="node" presStyleLbl="node1" presStyleIdx="2" presStyleCnt="4" custScaleX="228081" custScaleY="34618" custLinFactNeighborX="38322" custLinFactNeighborY="-7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0916-60FA-45D0-95D0-742AE0C588D8}" type="pres">
      <dgm:prSet presAssocID="{E9C885D8-9C72-4C9B-84B6-80C074E79DE7}" presName="sibTrans" presStyleCnt="0"/>
      <dgm:spPr/>
    </dgm:pt>
    <dgm:pt modelId="{8D8E34A2-B849-41A2-91AC-FC6EE4B9E102}" type="pres">
      <dgm:prSet presAssocID="{BA825AA8-B77D-44EB-81C2-4EE59C869B55}" presName="node" presStyleLbl="node1" presStyleIdx="3" presStyleCnt="4" custScaleX="79571" custScaleY="94744" custLinFactY="-100000" custLinFactNeighborX="-70082" custLinFactNeighborY="-12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DE518-258D-4D47-A797-882A8874C501}" srcId="{F631330E-DE96-4C43-84AA-FDA99405BB24}" destId="{9A4574A1-3B41-4A0F-A2D0-23AC1F404E68}" srcOrd="1" destOrd="0" parTransId="{AE45B410-642C-4CC3-B5FF-5FF6A4548AAE}" sibTransId="{656521D9-EDE7-4794-BB22-95E66B6AF892}"/>
    <dgm:cxn modelId="{B7AC555A-435B-4AD7-9D39-6629EDB2CE13}" srcId="{F631330E-DE96-4C43-84AA-FDA99405BB24}" destId="{BA825AA8-B77D-44EB-81C2-4EE59C869B55}" srcOrd="3" destOrd="0" parTransId="{7A9819C8-ED0B-4367-8861-2DECE8A32F5F}" sibTransId="{52EE6DE7-4207-4E35-A6E0-6C8C8E0599A0}"/>
    <dgm:cxn modelId="{9C42E84E-6F38-4B0C-BA2B-4F5A27702D8F}" type="presOf" srcId="{9A4574A1-3B41-4A0F-A2D0-23AC1F404E68}" destId="{4A13E4A5-C930-411C-92DC-ED9CC24A4C51}" srcOrd="0" destOrd="0" presId="urn:microsoft.com/office/officeart/2005/8/layout/default#1"/>
    <dgm:cxn modelId="{14DEE27E-5222-4B81-9FD1-86F5035A1A10}" srcId="{F631330E-DE96-4C43-84AA-FDA99405BB24}" destId="{F96721F3-7469-4E18-816D-5A1EAFA2057B}" srcOrd="0" destOrd="0" parTransId="{F5DE66EA-345C-4A7A-BBEA-0C047CABD9ED}" sibTransId="{C07C5363-D9E6-4B09-A94E-7702B2FA5EDB}"/>
    <dgm:cxn modelId="{1C85996A-DF7C-4409-B2EF-C1105BB6F111}" type="presOf" srcId="{A92FF2EA-7CCF-4B29-9FF7-1A15ABD9160B}" destId="{556AF342-1E65-4388-A75A-3B0B32C5A67C}" srcOrd="0" destOrd="0" presId="urn:microsoft.com/office/officeart/2005/8/layout/default#1"/>
    <dgm:cxn modelId="{20C3DFA5-29AA-4D27-A0A6-1D86E8108E91}" type="presOf" srcId="{F631330E-DE96-4C43-84AA-FDA99405BB24}" destId="{7A67F326-2985-4653-8CB6-9F91A8E7867B}" srcOrd="0" destOrd="0" presId="urn:microsoft.com/office/officeart/2005/8/layout/default#1"/>
    <dgm:cxn modelId="{2794B774-74AE-4AC7-8778-3B3B5E4A0B1E}" type="presOf" srcId="{BA825AA8-B77D-44EB-81C2-4EE59C869B55}" destId="{8D8E34A2-B849-41A2-91AC-FC6EE4B9E102}" srcOrd="0" destOrd="0" presId="urn:microsoft.com/office/officeart/2005/8/layout/default#1"/>
    <dgm:cxn modelId="{44E56CB0-C059-4DB4-92AF-D9DA86FC8F16}" type="presOf" srcId="{F96721F3-7469-4E18-816D-5A1EAFA2057B}" destId="{54011AD4-8A47-47AC-9B6A-3D5E63E8A5ED}" srcOrd="0" destOrd="0" presId="urn:microsoft.com/office/officeart/2005/8/layout/default#1"/>
    <dgm:cxn modelId="{A9405D4D-AB03-44D4-97CE-533CBDAD5601}" srcId="{F631330E-DE96-4C43-84AA-FDA99405BB24}" destId="{A92FF2EA-7CCF-4B29-9FF7-1A15ABD9160B}" srcOrd="2" destOrd="0" parTransId="{C766B217-8921-462C-98D2-443A62E907E9}" sibTransId="{E9C885D8-9C72-4C9B-84B6-80C074E79DE7}"/>
    <dgm:cxn modelId="{B147C09A-8894-44D5-8573-7DE1F53F42FA}" type="presParOf" srcId="{7A67F326-2985-4653-8CB6-9F91A8E7867B}" destId="{54011AD4-8A47-47AC-9B6A-3D5E63E8A5ED}" srcOrd="0" destOrd="0" presId="urn:microsoft.com/office/officeart/2005/8/layout/default#1"/>
    <dgm:cxn modelId="{59A660B6-7D66-4256-B045-34184B8AF5DA}" type="presParOf" srcId="{7A67F326-2985-4653-8CB6-9F91A8E7867B}" destId="{2F931C52-E618-43B6-BE29-B485887C17CB}" srcOrd="1" destOrd="0" presId="urn:microsoft.com/office/officeart/2005/8/layout/default#1"/>
    <dgm:cxn modelId="{2D0E2FD9-64AA-4DD6-AC14-8FF1854E8663}" type="presParOf" srcId="{7A67F326-2985-4653-8CB6-9F91A8E7867B}" destId="{4A13E4A5-C930-411C-92DC-ED9CC24A4C51}" srcOrd="2" destOrd="0" presId="urn:microsoft.com/office/officeart/2005/8/layout/default#1"/>
    <dgm:cxn modelId="{CF0F4A75-D76B-4E4B-88F7-89983F231F0B}" type="presParOf" srcId="{7A67F326-2985-4653-8CB6-9F91A8E7867B}" destId="{FFA0D77E-3ED8-4AE4-9A7C-843527D6AD63}" srcOrd="3" destOrd="0" presId="urn:microsoft.com/office/officeart/2005/8/layout/default#1"/>
    <dgm:cxn modelId="{D3AD4D3D-44C8-4C16-8FC3-B61509A74E30}" type="presParOf" srcId="{7A67F326-2985-4653-8CB6-9F91A8E7867B}" destId="{556AF342-1E65-4388-A75A-3B0B32C5A67C}" srcOrd="4" destOrd="0" presId="urn:microsoft.com/office/officeart/2005/8/layout/default#1"/>
    <dgm:cxn modelId="{CCEB0199-4CAC-4952-A69E-8CCE20B65405}" type="presParOf" srcId="{7A67F326-2985-4653-8CB6-9F91A8E7867B}" destId="{A1F40916-60FA-45D0-95D0-742AE0C588D8}" srcOrd="5" destOrd="0" presId="urn:microsoft.com/office/officeart/2005/8/layout/default#1"/>
    <dgm:cxn modelId="{4B68A151-A3E6-4ACF-B2A7-847A27E8E154}" type="presParOf" srcId="{7A67F326-2985-4653-8CB6-9F91A8E7867B}" destId="{8D8E34A2-B849-41A2-91AC-FC6EE4B9E10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1AD4-8A47-47AC-9B6A-3D5E63E8A5ED}">
      <dsp:nvSpPr>
        <dsp:cNvPr id="0" name=""/>
        <dsp:cNvSpPr/>
      </dsp:nvSpPr>
      <dsp:spPr>
        <a:xfrm>
          <a:off x="592912" y="4233814"/>
          <a:ext cx="7196035" cy="875016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 определяется в динамике 22 муниципальных образований автономного округа -Югры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92912" y="4233814"/>
        <a:ext cx="7196035" cy="875016"/>
      </dsp:txXfrm>
    </dsp:sp>
    <dsp:sp modelId="{4A13E4A5-C930-411C-92DC-ED9CC24A4C51}">
      <dsp:nvSpPr>
        <dsp:cNvPr id="0" name=""/>
        <dsp:cNvSpPr/>
      </dsp:nvSpPr>
      <dsp:spPr>
        <a:xfrm>
          <a:off x="758432" y="237937"/>
          <a:ext cx="2508343" cy="2434249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 с учетом удельного веса 60 % - для достигнутой динамики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58432" y="237937"/>
        <a:ext cx="2508343" cy="2434249"/>
      </dsp:txXfrm>
    </dsp:sp>
    <dsp:sp modelId="{556AF342-1E65-4388-A75A-3B0B32C5A67C}">
      <dsp:nvSpPr>
        <dsp:cNvPr id="0" name=""/>
        <dsp:cNvSpPr/>
      </dsp:nvSpPr>
      <dsp:spPr>
        <a:xfrm>
          <a:off x="1063831" y="3233388"/>
          <a:ext cx="6301970" cy="57390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3831" y="3233388"/>
        <a:ext cx="6301970" cy="573905"/>
      </dsp:txXfrm>
    </dsp:sp>
    <dsp:sp modelId="{8D8E34A2-B849-41A2-91AC-FC6EE4B9E102}">
      <dsp:nvSpPr>
        <dsp:cNvPr id="0" name=""/>
        <dsp:cNvSpPr/>
      </dsp:nvSpPr>
      <dsp:spPr>
        <a:xfrm>
          <a:off x="4646859" y="261987"/>
          <a:ext cx="2198578" cy="1570689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с учетом удельного веса 40 % -для достигнутого объема при 3-ех летней динамике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46859" y="261987"/>
        <a:ext cx="2198578" cy="157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0.10944</cdr:x>
      <cdr:y>0.02404</cdr:y>
    </cdr:from>
    <cdr:to>
      <cdr:x>0.13306</cdr:x>
      <cdr:y>0.06648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746" y="141289"/>
          <a:ext cx="215981" cy="249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0.14882</cdr:x>
      <cdr:y>0.04901</cdr:y>
    </cdr:from>
    <cdr:to>
      <cdr:x>0.17245</cdr:x>
      <cdr:y>0.09039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60786" y="288032"/>
          <a:ext cx="216073" cy="243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0.18032</cdr:x>
      <cdr:y>0.04901</cdr:y>
    </cdr:from>
    <cdr:to>
      <cdr:x>0.21182</cdr:x>
      <cdr:y>0.09896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48818" y="288032"/>
          <a:ext cx="288032" cy="29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0.2264</cdr:x>
      <cdr:y>0.04901</cdr:y>
    </cdr:from>
    <cdr:to>
      <cdr:x>0.2579</cdr:x>
      <cdr:y>0.10766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70233" y="288032"/>
          <a:ext cx="288045" cy="344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0.30632</cdr:x>
      <cdr:y>0.06126</cdr:y>
    </cdr:from>
    <cdr:to>
      <cdr:x>0.33371</cdr:x>
      <cdr:y>0.11506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00946" y="360040"/>
          <a:ext cx="250454" cy="316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0.26694</cdr:x>
      <cdr:y>0.06126</cdr:y>
    </cdr:from>
    <cdr:to>
      <cdr:x>0.2929</cdr:x>
      <cdr:y>0.11395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40906" y="360040"/>
          <a:ext cx="237378" cy="309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0.38506</cdr:x>
      <cdr:y>0.07351</cdr:y>
    </cdr:from>
    <cdr:to>
      <cdr:x>0.40868</cdr:x>
      <cdr:y>0.12727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21026" y="432048"/>
          <a:ext cx="215982" cy="31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0.34569</cdr:x>
      <cdr:y>0.07351</cdr:y>
    </cdr:from>
    <cdr:to>
      <cdr:x>0.36932</cdr:x>
      <cdr:y>0.12763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60986" y="432048"/>
          <a:ext cx="216072" cy="31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0.46381</cdr:x>
      <cdr:y>0.09802</cdr:y>
    </cdr:from>
    <cdr:to>
      <cdr:x>0.4943</cdr:x>
      <cdr:y>0.16383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241106" y="576064"/>
          <a:ext cx="278801" cy="386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0.42545</cdr:x>
      <cdr:y>0.08576</cdr:y>
    </cdr:from>
    <cdr:to>
      <cdr:x>0.45016</cdr:x>
      <cdr:y>0.13824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90332" y="504056"/>
          <a:ext cx="225948" cy="308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0.54256</cdr:x>
      <cdr:y>0.11027</cdr:y>
    </cdr:from>
    <cdr:to>
      <cdr:x>0.56578</cdr:x>
      <cdr:y>0.17747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961186" y="648072"/>
          <a:ext cx="212323" cy="394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0.49531</cdr:x>
      <cdr:y>0.11027</cdr:y>
    </cdr:from>
    <cdr:to>
      <cdr:x>0.54256</cdr:x>
      <cdr:y>0.19091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529138" y="648072"/>
          <a:ext cx="432054" cy="47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0.61344</cdr:x>
      <cdr:y>0.13477</cdr:y>
    </cdr:from>
    <cdr:to>
      <cdr:x>0.64894</cdr:x>
      <cdr:y>0.19621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609258" y="792088"/>
          <a:ext cx="324612" cy="361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0.58194</cdr:x>
      <cdr:y>0.12252</cdr:y>
    </cdr:from>
    <cdr:to>
      <cdr:x>0.61344</cdr:x>
      <cdr:y>0.17628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321226" y="720080"/>
          <a:ext cx="288036" cy="31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0.68934</cdr:x>
      <cdr:y>0.14702</cdr:y>
    </cdr:from>
    <cdr:to>
      <cdr:x>0.72956</cdr:x>
      <cdr:y>0.19907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03350" y="864096"/>
          <a:ext cx="367772" cy="305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0.65281</cdr:x>
      <cdr:y>0.13477</cdr:y>
    </cdr:from>
    <cdr:to>
      <cdr:x>0.69219</cdr:x>
      <cdr:y>0.20026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969298" y="792088"/>
          <a:ext cx="360091" cy="384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0.77093</cdr:x>
      <cdr:y>0.15928</cdr:y>
    </cdr:from>
    <cdr:to>
      <cdr:x>0.8103</cdr:x>
      <cdr:y>0.22647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049418" y="936104"/>
          <a:ext cx="359999" cy="39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18</a:t>
          </a:r>
        </a:p>
      </cdr:txBody>
    </cdr:sp>
  </cdr:relSizeAnchor>
  <cdr:relSizeAnchor xmlns:cdr="http://schemas.openxmlformats.org/drawingml/2006/chartDrawing">
    <cdr:from>
      <cdr:x>0.72869</cdr:x>
      <cdr:y>0.14702</cdr:y>
    </cdr:from>
    <cdr:to>
      <cdr:x>0.76807</cdr:x>
      <cdr:y>0.18734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663109" y="864096"/>
          <a:ext cx="360090" cy="236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0.86039</cdr:x>
      <cdr:y>0.17153</cdr:y>
    </cdr:from>
    <cdr:to>
      <cdr:x>0.88955</cdr:x>
      <cdr:y>0.22305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867406" y="1008112"/>
          <a:ext cx="266639" cy="302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0.81031</cdr:x>
      <cdr:y>0.15928</cdr:y>
    </cdr:from>
    <cdr:to>
      <cdr:x>0.83393</cdr:x>
      <cdr:y>0.23991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7409458" y="936104"/>
          <a:ext cx="215981" cy="47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0.929</cdr:x>
      <cdr:y>0.26954</cdr:y>
    </cdr:from>
    <cdr:to>
      <cdr:x>0.96163</cdr:x>
      <cdr:y>0.29642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8494753" y="1584176"/>
          <a:ext cx="298368" cy="157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0.89686</cdr:x>
      <cdr:y>0.19603</cdr:y>
    </cdr:from>
    <cdr:to>
      <cdr:x>0.92836</cdr:x>
      <cdr:y>0.23634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8200882" y="1152128"/>
          <a:ext cx="288036" cy="236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C4D2-AF9D-4DD5-A945-8412D3A41BFD}" type="datetimeFigureOut">
              <a:rPr lang="ru-RU" smtClean="0"/>
              <a:pPr/>
              <a:t>10.09.2021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69E1-4401-4295-B4A7-97AA0B054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2F3E-E18E-4637-BCA7-820EBA7B3C8A}" type="datetimeFigureOut">
              <a:rPr lang="ru-RU" smtClean="0"/>
              <a:pPr/>
              <a:t>10.09.2021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DBAF-9DF5-42D7-9260-75279AA74E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A00-0747-472B-B7E0-C03FF820E750}" type="datetime1">
              <a:rPr lang="ru-RU" smtClean="0"/>
              <a:pPr/>
              <a:t>10.09.2021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FB2C-BD36-4555-8B8C-D5FBF1829DD7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D322-6F5F-4601-AA18-8F3A1A1E10F2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1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A0A0-F954-4256-96F1-A3447A16D020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8379-2BFC-4EDB-9179-AAAF3A156797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1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2AE8-5793-4778-8A9F-EDAC98D628AC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DB51-DD54-4BD0-9B76-BB7B0C518EC0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2AA-968F-42A5-813D-89659D70DDDA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E4E7-180E-40D6-9C6B-D44F0827128B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EC11-E2BC-4D5C-A353-C36215E3D6B5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B5-EBAB-4386-A0D8-54B2B748CB96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4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5A4-A3BB-4F80-9C14-D22F6F81B44F}" type="datetime1">
              <a:rPr lang="ru-RU" smtClean="0">
                <a:solidFill>
                  <a:srgbClr val="4E5B6F"/>
                </a:solidFill>
              </a:rPr>
              <a:pPr/>
              <a:t>10.09.2021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769" y="1268760"/>
            <a:ext cx="9013727" cy="42484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практиках, способствующих достижению наилучших значений показателей для оценки эффективности деятельности органов местного самоуправления муниципального образования город Покачи за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7" y="6896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r="13334" b="29268"/>
          <a:stretch/>
        </p:blipFill>
        <p:spPr bwMode="auto">
          <a:xfrm>
            <a:off x="4932040" y="6453336"/>
            <a:ext cx="421196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4230" y="-12997"/>
            <a:ext cx="8320434" cy="12817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12997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верх 8"/>
          <p:cNvSpPr/>
          <p:nvPr/>
        </p:nvSpPr>
        <p:spPr>
          <a:xfrm>
            <a:off x="12590463" y="6824663"/>
            <a:ext cx="303212" cy="311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9716" r="37048" b="30753"/>
          <a:stretch/>
        </p:blipFill>
        <p:spPr bwMode="auto">
          <a:xfrm>
            <a:off x="107504" y="1412776"/>
            <a:ext cx="8939426" cy="455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46881"/>
            <a:ext cx="8190755" cy="1199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 – 6 лет, состоящих на учете для определения в муниципальные дошкольные образовательные учреждения, в общей численности детей этого возраста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56" y="45644"/>
            <a:ext cx="1158080" cy="124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778" r="37750" b="30778"/>
          <a:stretch/>
        </p:blipFill>
        <p:spPr bwMode="auto">
          <a:xfrm>
            <a:off x="107502" y="1484784"/>
            <a:ext cx="8928991" cy="468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0"/>
            <a:ext cx="8032403" cy="1362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0"/>
            <a:ext cx="1158478" cy="136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19667" r="39883" b="29889"/>
          <a:stretch/>
        </p:blipFill>
        <p:spPr bwMode="auto">
          <a:xfrm>
            <a:off x="107504" y="1412776"/>
            <a:ext cx="894268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032402" cy="1445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3064"/>
            <a:ext cx="1260495" cy="14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19721" r="40000" b="31659"/>
          <a:stretch/>
        </p:blipFill>
        <p:spPr bwMode="auto">
          <a:xfrm>
            <a:off x="107504" y="1464215"/>
            <a:ext cx="8856984" cy="470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595" y="116632"/>
            <a:ext cx="8190755" cy="1373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</a:t>
            </a:r>
            <a:endParaRPr lang="ru-RU" sz="23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занимающегося физической культурой и спортом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39" y="68600"/>
            <a:ext cx="1188487" cy="146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9889" r="43463" b="32111"/>
          <a:stretch/>
        </p:blipFill>
        <p:spPr bwMode="auto">
          <a:xfrm>
            <a:off x="91601" y="1538495"/>
            <a:ext cx="8944896" cy="477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51570"/>
            <a:ext cx="788838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жилых помещений, приходящаяся в среднем на одного жителя, всего, в том числе введенная в действие за один год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469"/>
            <a:ext cx="1331640" cy="16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1029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9954" r="39598" b="33556"/>
          <a:stretch/>
        </p:blipFill>
        <p:spPr bwMode="auto">
          <a:xfrm>
            <a:off x="81880" y="1709589"/>
            <a:ext cx="8957345" cy="438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104410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получившего жилые помещения и улучившего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97" y="-57119"/>
            <a:ext cx="1127266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9778" r="40749" b="24000"/>
          <a:stretch/>
        </p:blipFill>
        <p:spPr bwMode="auto">
          <a:xfrm>
            <a:off x="179512" y="1412776"/>
            <a:ext cx="88011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99392"/>
            <a:ext cx="7960394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21955"/>
            <a:ext cx="1321717" cy="12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9667" r="40500" b="16889"/>
          <a:stretch/>
        </p:blipFill>
        <p:spPr bwMode="auto">
          <a:xfrm>
            <a:off x="35496" y="1268760"/>
            <a:ext cx="900099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915" y="44624"/>
            <a:ext cx="7925283" cy="1373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деятельностью органов местного 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2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52" y="0"/>
            <a:ext cx="1431504" cy="14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5853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5853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19778" r="42107" b="42444"/>
          <a:stretch/>
        </p:blipFill>
        <p:spPr bwMode="auto">
          <a:xfrm>
            <a:off x="107504" y="1700808"/>
            <a:ext cx="890848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0"/>
            <a:ext cx="8032402" cy="13407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 в расчете на 10 тыс. человек населения, всего,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08" y="-21679"/>
            <a:ext cx="1359350" cy="136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-4018" y="6453336"/>
            <a:ext cx="428798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19839" r="39299" b="22361"/>
          <a:stretch/>
        </p:blipFill>
        <p:spPr bwMode="auto">
          <a:xfrm>
            <a:off x="96416" y="1312193"/>
            <a:ext cx="8892480" cy="497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сводных индексов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эффективности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-4018" y="6453336"/>
            <a:ext cx="428798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178549"/>
              </p:ext>
            </p:extLst>
          </p:nvPr>
        </p:nvGraphicFramePr>
        <p:xfrm>
          <a:off x="357188" y="857232"/>
          <a:ext cx="8786812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177988" y="3573017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17265" y="2993907"/>
            <a:ext cx="576064" cy="68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56199" y="465313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54645"/>
            <a:ext cx="8320434" cy="10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4911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19999" r="38063" b="18000"/>
          <a:stretch/>
        </p:blipFill>
        <p:spPr bwMode="auto">
          <a:xfrm>
            <a:off x="107504" y="1202432"/>
            <a:ext cx="8856984" cy="511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68913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018" y="0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 эффективности органов местного самоуправления за 2020 год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797492"/>
              </p:ext>
            </p:extLst>
          </p:nvPr>
        </p:nvGraphicFramePr>
        <p:xfrm>
          <a:off x="42862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018" y="0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 эффективности органов местного самоуправления за 2020 год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99687096"/>
              </p:ext>
            </p:extLst>
          </p:nvPr>
        </p:nvGraphicFramePr>
        <p:xfrm>
          <a:off x="539552" y="1268761"/>
          <a:ext cx="52565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2132856"/>
            <a:ext cx="216024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–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(481-рп от 04.08.2017)</a:t>
            </a:r>
          </a:p>
          <a:p>
            <a:pPr marL="0" indent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– 3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(41-рп от 10.08.2018)</a:t>
            </a:r>
          </a:p>
          <a:p>
            <a:pPr marL="0" indent="0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– 6 место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(393-рп от 26.07.2019)</a:t>
            </a:r>
          </a:p>
          <a:p>
            <a:pPr marL="0" indent="0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– 3 место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(456-рп от 07.08.2020)</a:t>
            </a:r>
          </a:p>
          <a:p>
            <a:pPr marL="0" indent="0"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– 3 место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(431-рп от 05.08.2021)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037282"/>
              </p:ext>
            </p:extLst>
          </p:nvPr>
        </p:nvGraphicFramePr>
        <p:xfrm>
          <a:off x="107950" y="1152525"/>
          <a:ext cx="8967788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Лист" r:id="rId6" imgW="8554418" imgH="6571810" progId="Excel.Sheet.8">
                  <p:embed/>
                </p:oleObj>
              </mc:Choice>
              <mc:Fallback>
                <p:oleObj name="Лист" r:id="rId6" imgW="8554418" imgH="6571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950" y="1152525"/>
                        <a:ext cx="8967788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7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79" y="-40280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76062"/>
              </p:ext>
            </p:extLst>
          </p:nvPr>
        </p:nvGraphicFramePr>
        <p:xfrm>
          <a:off x="31749" y="1119188"/>
          <a:ext cx="9019577" cy="511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Лист" r:id="rId7" imgW="8127134" imgH="4794231" progId="Excel.Sheet.8">
                  <p:embed/>
                </p:oleObj>
              </mc:Choice>
              <mc:Fallback>
                <p:oleObj name="Лист" r:id="rId7" imgW="8127134" imgH="479423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49" y="1119188"/>
                        <a:ext cx="9019577" cy="511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5202"/>
            <a:ext cx="8320434" cy="1229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субъектов малого и среднего предпринимательства в расчете на 10 тыс. человек населения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22303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20236" r="41067" b="33725"/>
          <a:stretch/>
        </p:blipFill>
        <p:spPr bwMode="auto">
          <a:xfrm>
            <a:off x="107504" y="1303576"/>
            <a:ext cx="8896436" cy="493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248426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9738" r="41794" b="26630"/>
          <a:stretch/>
        </p:blipFill>
        <p:spPr bwMode="auto">
          <a:xfrm>
            <a:off x="47231" y="1301876"/>
            <a:ext cx="8986146" cy="500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16632"/>
            <a:ext cx="819075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бюджетных средств)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расчете на 1 жителя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85460"/>
            <a:ext cx="1086470" cy="13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9644" r="39109" b="42731"/>
          <a:stretch/>
        </p:blipFill>
        <p:spPr bwMode="auto">
          <a:xfrm>
            <a:off x="124345" y="1772816"/>
            <a:ext cx="891215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600</Words>
  <Application>Microsoft Office PowerPoint</Application>
  <PresentationFormat>Экран (4:3)</PresentationFormat>
  <Paragraphs>134</Paragraphs>
  <Slides>20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Лист</vt:lpstr>
      <vt:lpstr>Информация о практиках, способствующих достижению наилучших значений показателей для оценки эффективности деятельности органов местного самоуправления муниципального образования город Покачи за 2020 год</vt:lpstr>
      <vt:lpstr>Презентация PowerPoint</vt:lpstr>
      <vt:lpstr>Презентация PowerPoint</vt:lpstr>
      <vt:lpstr>самоуправления за 2020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Бундюк Анна Валерьевна</cp:lastModifiedBy>
  <cp:revision>1311</cp:revision>
  <cp:lastPrinted>2019-08-09T06:36:41Z</cp:lastPrinted>
  <dcterms:created xsi:type="dcterms:W3CDTF">2013-05-18T18:27:44Z</dcterms:created>
  <dcterms:modified xsi:type="dcterms:W3CDTF">2021-09-10T03:59:10Z</dcterms:modified>
</cp:coreProperties>
</file>